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1" r:id="rId3"/>
    <p:sldId id="275" r:id="rId4"/>
    <p:sldId id="294" r:id="rId5"/>
    <p:sldId id="288" r:id="rId6"/>
    <p:sldId id="296" r:id="rId7"/>
    <p:sldId id="259" r:id="rId8"/>
    <p:sldId id="297" r:id="rId9"/>
    <p:sldId id="298" r:id="rId10"/>
    <p:sldId id="262" r:id="rId11"/>
    <p:sldId id="299" r:id="rId12"/>
    <p:sldId id="269" r:id="rId13"/>
    <p:sldId id="300" r:id="rId14"/>
    <p:sldId id="271" r:id="rId15"/>
    <p:sldId id="272" r:id="rId16"/>
    <p:sldId id="273" r:id="rId17"/>
    <p:sldId id="274" r:id="rId18"/>
    <p:sldId id="301" r:id="rId19"/>
    <p:sldId id="304" r:id="rId20"/>
    <p:sldId id="293" r:id="rId21"/>
    <p:sldId id="397" r:id="rId22"/>
    <p:sldId id="321" r:id="rId23"/>
    <p:sldId id="320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78" autoAdjust="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0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03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41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1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8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8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41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3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1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053C-BE66-4D47-952B-F297E7972325}" type="datetimeFigureOut">
              <a:rPr lang="es-ES" smtClean="0"/>
              <a:t>01/08/2023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64CD-740B-4B48-8D61-DD3EABF6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8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kjFuLsCCYSS6hoH6PvRxwDrOn7xQJoC/view?usp=sharing" TargetMode="External"/><Relationship Id="rId2" Type="http://schemas.openxmlformats.org/officeDocument/2006/relationships/hyperlink" Target="https://drive.google.com/file/d/1DwfhR0S6xItcbmF2oUG9NLRwcGIR_1dP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rendizaje.uchile.cl/recursos-para-leer-escribir-y-hablar-en-la-universidad/escribir-la-tesis/" TargetMode="External"/><Relationship Id="rId4" Type="http://schemas.openxmlformats.org/officeDocument/2006/relationships/hyperlink" Target="https://drive.google.com/file/d/1jntyQX6MYZcha4es4nm8shxlYMLLg0K1/view?usp=shar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edalyc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72424" y="812286"/>
            <a:ext cx="407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PROYECTO DE TESIS O AFE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66759" y="5489668"/>
            <a:ext cx="3726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Profesor: Marcelo Astorga </a:t>
            </a:r>
            <a:r>
              <a:rPr lang="es-ES" sz="2000" b="1" dirty="0" err="1"/>
              <a:t>Veloso</a:t>
            </a:r>
            <a:endParaRPr lang="es-ES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1600709" y="4125472"/>
            <a:ext cx="66720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REVISIÓN DE LA LITERATURA y MAPEO</a:t>
            </a:r>
          </a:p>
          <a:p>
            <a:r>
              <a:rPr lang="es-ES" sz="2800" b="1" dirty="0"/>
              <a:t>Para construir el problema de investigación</a:t>
            </a:r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21" y="1736059"/>
            <a:ext cx="2186528" cy="15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16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501775" y="636588"/>
            <a:ext cx="60007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600" dirty="0">
                <a:latin typeface="Britannic Bold" charset="0"/>
                <a:cs typeface="Aharoni" charset="0"/>
              </a:rPr>
              <a:t>1. Identificar las Fuentes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9000" y="1502833"/>
            <a:ext cx="7797800" cy="50948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s-CL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L" b="1" dirty="0">
                <a:latin typeface="Calibri" charset="0"/>
              </a:rPr>
              <a:t>Selectividad </a:t>
            </a:r>
            <a:r>
              <a:rPr lang="es-CL" sz="2400" dirty="0">
                <a:latin typeface="Calibri" charset="0"/>
              </a:rPr>
              <a:t>de las fuentes</a:t>
            </a:r>
          </a:p>
          <a:p>
            <a:pPr eaLnBrk="1" hangingPunct="1">
              <a:lnSpc>
                <a:spcPct val="90000"/>
              </a:lnSpc>
            </a:pPr>
            <a:r>
              <a:rPr lang="es-CL" sz="2400" b="1" dirty="0">
                <a:latin typeface="Calibri" charset="0"/>
              </a:rPr>
              <a:t>Tipo de fuentes </a:t>
            </a:r>
            <a:r>
              <a:rPr lang="es-CL" sz="2400" dirty="0">
                <a:latin typeface="Calibri" charset="0"/>
              </a:rPr>
              <a:t>que se va a revisar: folletos, revistas, libros, resúmenes, documentos gubernamentales, prensa, páginas web</a:t>
            </a:r>
          </a:p>
          <a:p>
            <a:pPr eaLnBrk="1" hangingPunct="1">
              <a:lnSpc>
                <a:spcPct val="90000"/>
              </a:lnSpc>
            </a:pPr>
            <a:r>
              <a:rPr lang="es-CL" sz="2400" dirty="0">
                <a:latin typeface="Calibri" charset="0"/>
              </a:rPr>
              <a:t>Revisar </a:t>
            </a:r>
            <a:r>
              <a:rPr lang="es-CL" sz="2400" b="1" dirty="0">
                <a:latin typeface="Calibri" charset="0"/>
              </a:rPr>
              <a:t>revisiones</a:t>
            </a:r>
            <a:r>
              <a:rPr lang="es-CL" sz="2400" dirty="0">
                <a:latin typeface="Calibri" charset="0"/>
              </a:rPr>
              <a:t> y la </a:t>
            </a:r>
            <a:r>
              <a:rPr lang="es-CL" sz="2400" b="1" dirty="0">
                <a:latin typeface="Calibri" charset="0"/>
              </a:rPr>
              <a:t>bibliografía</a:t>
            </a:r>
            <a:r>
              <a:rPr lang="es-CL" sz="2400" dirty="0">
                <a:latin typeface="Calibri" charset="0"/>
              </a:rPr>
              <a:t> de trabajos  similares o importantes en el tema</a:t>
            </a:r>
          </a:p>
          <a:p>
            <a:pPr eaLnBrk="1" hangingPunct="1">
              <a:lnSpc>
                <a:spcPct val="90000"/>
              </a:lnSpc>
            </a:pPr>
            <a:r>
              <a:rPr lang="es-CL" sz="2400" dirty="0">
                <a:latin typeface="Calibri" charset="0"/>
              </a:rPr>
              <a:t>Según disciplina de la que trata</a:t>
            </a:r>
          </a:p>
          <a:p>
            <a:pPr eaLnBrk="1" hangingPunct="1">
              <a:lnSpc>
                <a:spcPct val="90000"/>
              </a:lnSpc>
            </a:pPr>
            <a:r>
              <a:rPr lang="es-CL" sz="2400" dirty="0">
                <a:latin typeface="Calibri" charset="0"/>
              </a:rPr>
              <a:t>Determinar qué bases de datos o qué revistas</a:t>
            </a:r>
          </a:p>
          <a:p>
            <a:pPr eaLnBrk="1" hangingPunct="1">
              <a:lnSpc>
                <a:spcPct val="90000"/>
              </a:lnSpc>
            </a:pPr>
            <a:r>
              <a:rPr lang="es-CL" sz="2400" dirty="0">
                <a:latin typeface="Calibri" charset="0"/>
              </a:rPr>
              <a:t>Número de fuentes a revisar</a:t>
            </a:r>
          </a:p>
          <a:p>
            <a:pPr eaLnBrk="1" hangingPunct="1">
              <a:lnSpc>
                <a:spcPct val="90000"/>
              </a:lnSpc>
            </a:pPr>
            <a:endParaRPr lang="es-CL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820209" y="399520"/>
            <a:ext cx="6651624" cy="1008063"/>
          </a:xfrm>
        </p:spPr>
        <p:txBody>
          <a:bodyPr>
            <a:normAutofit/>
          </a:bodyPr>
          <a:lstStyle/>
          <a:p>
            <a:r>
              <a:rPr lang="es-CL" dirty="0">
                <a:latin typeface="Britannic Bold" charset="0"/>
              </a:rPr>
              <a:t>2. Planificar el trabajo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13833" y="1997604"/>
            <a:ext cx="8072967" cy="4103687"/>
          </a:xfrm>
        </p:spPr>
        <p:txBody>
          <a:bodyPr/>
          <a:lstStyle/>
          <a:p>
            <a:r>
              <a:rPr lang="es-CL" dirty="0">
                <a:latin typeface="Calibri" charset="0"/>
              </a:rPr>
              <a:t>Plazos</a:t>
            </a:r>
          </a:p>
          <a:p>
            <a:r>
              <a:rPr lang="es-CL" dirty="0">
                <a:latin typeface="Calibri" charset="0"/>
              </a:rPr>
              <a:t>Horas diarias, realistas</a:t>
            </a:r>
          </a:p>
          <a:p>
            <a:r>
              <a:rPr lang="es-CL" dirty="0">
                <a:latin typeface="Calibri" charset="0"/>
              </a:rPr>
              <a:t>Tiempo por texto</a:t>
            </a:r>
          </a:p>
          <a:p>
            <a:r>
              <a:rPr lang="es-CL" dirty="0">
                <a:latin typeface="Calibri" charset="0"/>
              </a:rPr>
              <a:t>Forma en que se va a trabajar</a:t>
            </a:r>
          </a:p>
          <a:p>
            <a:pPr lvl="1"/>
            <a:r>
              <a:rPr lang="es-CL" dirty="0">
                <a:latin typeface="Calibri" charset="0"/>
              </a:rPr>
              <a:t>La búsqueda</a:t>
            </a:r>
          </a:p>
          <a:p>
            <a:pPr lvl="1"/>
            <a:r>
              <a:rPr lang="es-CL" dirty="0">
                <a:latin typeface="Calibri" charset="0"/>
              </a:rPr>
              <a:t>La sistematización</a:t>
            </a:r>
          </a:p>
          <a:p>
            <a:pPr lvl="1"/>
            <a:r>
              <a:rPr lang="es-CL" dirty="0">
                <a:latin typeface="Calibri" charset="0"/>
              </a:rPr>
              <a:t>La redacción</a:t>
            </a:r>
          </a:p>
        </p:txBody>
      </p:sp>
    </p:spTree>
    <p:extLst>
      <p:ext uri="{BB962C8B-B14F-4D97-AF65-F5344CB8AC3E}">
        <p14:creationId xmlns:p14="http://schemas.microsoft.com/office/powerpoint/2010/main" val="330461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783167" y="549275"/>
            <a:ext cx="7302500" cy="863600"/>
          </a:xfrm>
        </p:spPr>
        <p:txBody>
          <a:bodyPr>
            <a:normAutofit/>
          </a:bodyPr>
          <a:lstStyle/>
          <a:p>
            <a:r>
              <a:rPr lang="es-CL" dirty="0">
                <a:latin typeface="Britannic Bold" charset="0"/>
              </a:rPr>
              <a:t>3. Entrevistar a experto/as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783167" y="2420938"/>
            <a:ext cx="7903633" cy="4103687"/>
          </a:xfrm>
        </p:spPr>
        <p:txBody>
          <a:bodyPr/>
          <a:lstStyle/>
          <a:p>
            <a:pPr algn="just"/>
            <a:r>
              <a:rPr lang="es-CL" dirty="0">
                <a:latin typeface="Calibri" charset="0"/>
              </a:rPr>
              <a:t>Buscar interlocutores, académico/as que han trabajado el tema</a:t>
            </a:r>
          </a:p>
          <a:p>
            <a:pPr marL="457200" lvl="1" indent="0" algn="just">
              <a:buFont typeface="Arial" charset="0"/>
              <a:buNone/>
            </a:pPr>
            <a:r>
              <a:rPr lang="es-CL" dirty="0">
                <a:latin typeface="Calibri" charset="0"/>
              </a:rPr>
              <a:t>Antecedentes / teoría</a:t>
            </a:r>
          </a:p>
          <a:p>
            <a:pPr algn="just"/>
            <a:r>
              <a:rPr lang="es-CL" dirty="0">
                <a:latin typeface="Calibri" charset="0"/>
              </a:rPr>
              <a:t>Departamentos de las universidades, tesistas de doctorado y pregrado, fundaciones, instituciones</a:t>
            </a:r>
          </a:p>
        </p:txBody>
      </p:sp>
    </p:spTree>
    <p:extLst>
      <p:ext uri="{BB962C8B-B14F-4D97-AF65-F5344CB8AC3E}">
        <p14:creationId xmlns:p14="http://schemas.microsoft.com/office/powerpoint/2010/main" val="6224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9041" y="2058988"/>
            <a:ext cx="7784571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s-CL" dirty="0">
                <a:latin typeface="Calibri" charset="0"/>
              </a:rPr>
              <a:t>Tema,  pregunta de investigación inicial,  objetivo, tesis o hipótesis/supuesto.</a:t>
            </a:r>
          </a:p>
          <a:p>
            <a:pPr eaLnBrk="1" hangingPunct="1"/>
            <a:endParaRPr lang="es-CL" dirty="0">
              <a:latin typeface="Calibri" charset="0"/>
            </a:endParaRPr>
          </a:p>
          <a:p>
            <a:pPr eaLnBrk="1" hangingPunct="1"/>
            <a:r>
              <a:rPr lang="es-CL" dirty="0">
                <a:latin typeface="Calibri" charset="0"/>
              </a:rPr>
              <a:t>Mientras más estrecho es el problema más fácil será la revisión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99041" y="557213"/>
            <a:ext cx="8006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ja-JP" sz="4000" b="1" dirty="0">
                <a:latin typeface="Britannic Bold" charset="0"/>
              </a:rPr>
              <a:t>4. Trabajar un</a:t>
            </a:r>
            <a:r>
              <a:rPr lang="ja-JP" altLang="es-CL" sz="4000" b="1" dirty="0">
                <a:latin typeface="Britannic Bold" charset="0"/>
              </a:rPr>
              <a:t>“</a:t>
            </a:r>
            <a:r>
              <a:rPr lang="es-CL" sz="4000" b="1" dirty="0">
                <a:latin typeface="Britannic Bold" charset="0"/>
              </a:rPr>
              <a:t>Concepto rector</a:t>
            </a:r>
            <a:r>
              <a:rPr lang="ja-JP" altLang="es-CL" sz="4000" b="1" dirty="0">
                <a:latin typeface="Britannic Bold" charset="0"/>
              </a:rPr>
              <a:t>”</a:t>
            </a:r>
            <a:endParaRPr lang="es-CL" sz="4000" dirty="0">
              <a:latin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8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491067" y="333375"/>
            <a:ext cx="8043333" cy="863600"/>
          </a:xfrm>
        </p:spPr>
        <p:txBody>
          <a:bodyPr>
            <a:noAutofit/>
          </a:bodyPr>
          <a:lstStyle/>
          <a:p>
            <a:r>
              <a:rPr lang="es-CL" sz="3600" dirty="0">
                <a:latin typeface="Britannic Bold" charset="0"/>
              </a:rPr>
              <a:t>“Pobres, pobreza, empobrecimiento”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1333" y="1264179"/>
            <a:ext cx="7971367" cy="36369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s-MX" sz="2200" dirty="0">
                <a:latin typeface="Calibri" charset="0"/>
              </a:rPr>
              <a:t>Textos: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MX" sz="2200" dirty="0">
                <a:latin typeface="Calibri" charset="0"/>
              </a:rPr>
              <a:t>sobre la definición y dimensiones del término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MX" sz="2200" dirty="0">
                <a:latin typeface="Calibri" charset="0"/>
              </a:rPr>
              <a:t>evaluaciones de modelos, políticas y programas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MX" sz="2200" dirty="0">
                <a:latin typeface="Calibri" charset="0"/>
              </a:rPr>
              <a:t>las características de la pobreza</a:t>
            </a:r>
          </a:p>
          <a:p>
            <a:pPr lvl="1">
              <a:lnSpc>
                <a:spcPct val="80000"/>
              </a:lnSpc>
            </a:pPr>
            <a:r>
              <a:rPr lang="es-MX" sz="2000" dirty="0">
                <a:latin typeface="Calibri" charset="0"/>
              </a:rPr>
              <a:t>Punto de vista cuanti </a:t>
            </a:r>
          </a:p>
          <a:p>
            <a:pPr lvl="1">
              <a:lnSpc>
                <a:spcPct val="80000"/>
              </a:lnSpc>
            </a:pPr>
            <a:r>
              <a:rPr lang="es-MX" sz="2000" dirty="0">
                <a:latin typeface="Calibri" charset="0"/>
              </a:rPr>
              <a:t>Estudios cualitativos sobre las formas de vida y estrategias de reproducción de personas en situación de pobreza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CL" sz="2200" dirty="0">
                <a:latin typeface="Calibri" charset="0"/>
              </a:rPr>
              <a:t>la subjetividad de la pobreza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CL" sz="2200" dirty="0">
                <a:latin typeface="Calibri" charset="0"/>
              </a:rPr>
              <a:t>la sociedad o modelo económico en la que existe la precariedad social</a:t>
            </a:r>
          </a:p>
          <a:p>
            <a:pPr marL="0" indent="0">
              <a:lnSpc>
                <a:spcPct val="80000"/>
              </a:lnSpc>
              <a:buFont typeface="Britannic Bold" charset="0"/>
              <a:buAutoNum type="arabicPeriod"/>
            </a:pPr>
            <a:r>
              <a:rPr lang="es-CL" sz="2200" dirty="0">
                <a:latin typeface="Calibri" charset="0"/>
              </a:rPr>
              <a:t>cómo son vistos los pobres. Aporofobia.</a:t>
            </a:r>
            <a:endParaRPr lang="es-MX" sz="22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endParaRPr lang="es-CL" sz="2200" dirty="0">
              <a:latin typeface="Calibri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31333" y="5158316"/>
            <a:ext cx="7344834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latin typeface="Britannic Bold" charset="0"/>
              </a:rPr>
              <a:t>Cualquiera sea el tema, se requiere este concepto rector “violencia, alcoholismo, participación, estigma, trata de personas, acoso laboral, juventudes”</a:t>
            </a:r>
          </a:p>
        </p:txBody>
      </p:sp>
    </p:spTree>
    <p:extLst>
      <p:ext uri="{BB962C8B-B14F-4D97-AF65-F5344CB8AC3E}">
        <p14:creationId xmlns:p14="http://schemas.microsoft.com/office/powerpoint/2010/main" val="86840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778529"/>
            <a:ext cx="7910513" cy="3554412"/>
          </a:xfrm>
        </p:spPr>
        <p:txBody>
          <a:bodyPr>
            <a:normAutofit/>
          </a:bodyPr>
          <a:lstStyle/>
          <a:p>
            <a:pPr eaLnBrk="1" hangingPunct="1"/>
            <a:r>
              <a:rPr lang="es-CL" dirty="0">
                <a:latin typeface="Calibri" charset="0"/>
              </a:rPr>
              <a:t>¿Ha sido </a:t>
            </a:r>
            <a:r>
              <a:rPr lang="es-CL" b="1" dirty="0">
                <a:solidFill>
                  <a:srgbClr val="7F7F7F"/>
                </a:solidFill>
                <a:latin typeface="Calibri" charset="0"/>
              </a:rPr>
              <a:t>suficientemente amplia </a:t>
            </a:r>
            <a:r>
              <a:rPr lang="es-CL" dirty="0">
                <a:latin typeface="Calibri" charset="0"/>
              </a:rPr>
              <a:t>para no dejar fuera </a:t>
            </a:r>
            <a:r>
              <a:rPr lang="es-CL" dirty="0">
                <a:solidFill>
                  <a:srgbClr val="C00000"/>
                </a:solidFill>
                <a:latin typeface="Calibri" charset="0"/>
              </a:rPr>
              <a:t>material </a:t>
            </a:r>
            <a:r>
              <a:rPr lang="es-CL" b="1" dirty="0">
                <a:solidFill>
                  <a:srgbClr val="C00000"/>
                </a:solidFill>
                <a:latin typeface="Calibri" charset="0"/>
              </a:rPr>
              <a:t>relevante</a:t>
            </a:r>
            <a:r>
              <a:rPr lang="es-CL" dirty="0">
                <a:latin typeface="Calibri" charset="0"/>
              </a:rPr>
              <a:t>?</a:t>
            </a:r>
          </a:p>
          <a:p>
            <a:pPr eaLnBrk="1" hangingPunct="1"/>
            <a:endParaRPr lang="es-CL" dirty="0">
              <a:latin typeface="Calibri" charset="0"/>
            </a:endParaRPr>
          </a:p>
          <a:p>
            <a:pPr eaLnBrk="1" hangingPunct="1"/>
            <a:r>
              <a:rPr lang="es-CL" dirty="0">
                <a:latin typeface="Calibri" charset="0"/>
              </a:rPr>
              <a:t>¿Ha sido </a:t>
            </a:r>
            <a:r>
              <a:rPr lang="es-CL" b="1" dirty="0">
                <a:solidFill>
                  <a:srgbClr val="7F7F7F"/>
                </a:solidFill>
                <a:latin typeface="Calibri" charset="0"/>
              </a:rPr>
              <a:t>suficientemente acotada </a:t>
            </a:r>
            <a:r>
              <a:rPr lang="es-CL" dirty="0">
                <a:latin typeface="Calibri" charset="0"/>
              </a:rPr>
              <a:t>para no incluir material irrelevante?</a:t>
            </a:r>
          </a:p>
        </p:txBody>
      </p:sp>
      <p:sp>
        <p:nvSpPr>
          <p:cNvPr id="32771" name="1 Título"/>
          <p:cNvSpPr>
            <a:spLocks noGrp="1"/>
          </p:cNvSpPr>
          <p:nvPr>
            <p:ph type="title"/>
          </p:nvPr>
        </p:nvSpPr>
        <p:spPr>
          <a:xfrm>
            <a:off x="762000" y="574675"/>
            <a:ext cx="60007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600" dirty="0">
                <a:latin typeface="Britannic Bold" charset="0"/>
                <a:cs typeface="Aharoni" charset="0"/>
              </a:rPr>
              <a:t>5. Evaluar la búsqueda</a:t>
            </a:r>
          </a:p>
        </p:txBody>
      </p:sp>
    </p:spTree>
    <p:extLst>
      <p:ext uri="{BB962C8B-B14F-4D97-AF65-F5344CB8AC3E}">
        <p14:creationId xmlns:p14="http://schemas.microsoft.com/office/powerpoint/2010/main" val="218509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973667" y="576791"/>
            <a:ext cx="7571317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600" dirty="0">
                <a:latin typeface="Britannic Bold" charset="0"/>
                <a:cs typeface="Aharoni" charset="0"/>
              </a:rPr>
              <a:t>¿Cómo hacer una revisión bibliográfica?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3667" y="1882775"/>
            <a:ext cx="8062383" cy="3816350"/>
          </a:xfrm>
        </p:spPr>
        <p:txBody>
          <a:bodyPr>
            <a:noAutofit/>
          </a:bodyPr>
          <a:lstStyle/>
          <a:p>
            <a:pPr eaLnBrk="1" hangingPunct="1"/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Síntesis de lo encontrado</a:t>
            </a:r>
          </a:p>
          <a:p>
            <a:pPr eaLnBrk="1" hangingPunct="1"/>
            <a:r>
              <a:rPr lang="es-CL" sz="2800" dirty="0">
                <a:latin typeface="Calibri" charset="0"/>
              </a:rPr>
              <a:t>Tendencias</a:t>
            </a:r>
          </a:p>
          <a:p>
            <a:pPr eaLnBrk="1" hangingPunct="1"/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Áreas de controversia o debates</a:t>
            </a:r>
          </a:p>
          <a:p>
            <a:pPr eaLnBrk="1" hangingPunct="1"/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Preguntas</a:t>
            </a:r>
            <a:r>
              <a:rPr lang="es-CL" sz="2800" b="1" dirty="0">
                <a:latin typeface="Calibri" charset="0"/>
              </a:rPr>
              <a:t> </a:t>
            </a:r>
            <a:r>
              <a:rPr lang="es-CL" sz="2800" dirty="0">
                <a:latin typeface="Calibri" charset="0"/>
              </a:rPr>
              <a:t>que requieran  mayor investigación</a:t>
            </a:r>
          </a:p>
          <a:p>
            <a:pPr eaLnBrk="1" hangingPunct="1"/>
            <a:r>
              <a:rPr lang="es-CL" sz="2800" dirty="0">
                <a:latin typeface="Calibri" charset="0"/>
              </a:rPr>
              <a:t>Poco importa si te gustó, interesó o no</a:t>
            </a:r>
          </a:p>
          <a:p>
            <a:pPr eaLnBrk="1" hangingPunct="1"/>
            <a:r>
              <a:rPr lang="es-CL" sz="2800" b="1" dirty="0">
                <a:latin typeface="Calibri" charset="0"/>
              </a:rPr>
              <a:t>Perspectiva </a:t>
            </a:r>
            <a:r>
              <a:rPr lang="es-CL" sz="2800" dirty="0">
                <a:latin typeface="Calibri" charset="0"/>
              </a:rPr>
              <a:t>sobre el material: 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ja-JP" altLang="es-CL" sz="2400" dirty="0">
                <a:solidFill>
                  <a:srgbClr val="7F7F7F"/>
                </a:solidFill>
                <a:latin typeface="Calibri" charset="0"/>
              </a:rPr>
              <a:t>“</a:t>
            </a:r>
            <a:r>
              <a:rPr lang="es-CL" sz="2400" dirty="0">
                <a:solidFill>
                  <a:srgbClr val="7F7F7F"/>
                </a:solidFill>
                <a:latin typeface="Calibri" charset="0"/>
              </a:rPr>
              <a:t>A partir de los 90  los estudios sobre ideología comienzan a tomar como objeto a los jóvenes</a:t>
            </a:r>
            <a:r>
              <a:rPr lang="ja-JP" altLang="es-CL" sz="2400" dirty="0">
                <a:solidFill>
                  <a:srgbClr val="7F7F7F"/>
                </a:solidFill>
                <a:latin typeface="Calibri" charset="0"/>
              </a:rPr>
              <a:t>”</a:t>
            </a:r>
            <a:endParaRPr lang="es-CL" sz="2400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9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7833" y="2018772"/>
            <a:ext cx="7990417" cy="4071937"/>
          </a:xfrm>
        </p:spPr>
        <p:txBody>
          <a:bodyPr>
            <a:normAutofit/>
          </a:bodyPr>
          <a:lstStyle/>
          <a:p>
            <a:pPr eaLnBrk="1" hangingPunct="1"/>
            <a:r>
              <a:rPr lang="es-CL" sz="2400" b="1" dirty="0">
                <a:solidFill>
                  <a:srgbClr val="7F7F7F"/>
                </a:solidFill>
                <a:latin typeface="Calibri" charset="0"/>
              </a:rPr>
              <a:t>Redacción del análisis crítico </a:t>
            </a:r>
            <a:r>
              <a:rPr lang="es-CL" sz="2400" dirty="0">
                <a:latin typeface="Calibri" charset="0"/>
              </a:rPr>
              <a:t>de la literatura: conjunto de conceptos y preguntas, comparar planteamientos y formas de tratar los problemas entre sí</a:t>
            </a:r>
          </a:p>
          <a:p>
            <a:pPr eaLnBrk="1" hangingPunct="1"/>
            <a:r>
              <a:rPr lang="es-CL" sz="2400" dirty="0">
                <a:latin typeface="Calibri" charset="0"/>
              </a:rPr>
              <a:t>Evaluación y discusión de los </a:t>
            </a:r>
            <a:r>
              <a:rPr lang="es-CL" sz="2400" b="1" dirty="0">
                <a:solidFill>
                  <a:srgbClr val="7F7F7F"/>
                </a:solidFill>
                <a:latin typeface="Calibri" charset="0"/>
              </a:rPr>
              <a:t>puntos fuertes</a:t>
            </a:r>
            <a:r>
              <a:rPr lang="es-CL" sz="2400" dirty="0">
                <a:latin typeface="Calibri" charset="0"/>
              </a:rPr>
              <a:t> y </a:t>
            </a:r>
            <a:r>
              <a:rPr lang="es-CL" sz="2400" b="1" dirty="0">
                <a:solidFill>
                  <a:srgbClr val="7F7F7F"/>
                </a:solidFill>
                <a:latin typeface="Calibri" charset="0"/>
              </a:rPr>
              <a:t>débiles</a:t>
            </a:r>
          </a:p>
          <a:p>
            <a:pPr eaLnBrk="1" hangingPunct="1"/>
            <a:r>
              <a:rPr lang="es-CL" sz="2400" b="1" dirty="0">
                <a:latin typeface="Calibri" charset="0"/>
              </a:rPr>
              <a:t>No</a:t>
            </a:r>
            <a:r>
              <a:rPr lang="es-CL" sz="2400" dirty="0">
                <a:latin typeface="Calibri" charset="0"/>
              </a:rPr>
              <a:t> sólo hacer una </a:t>
            </a:r>
            <a:r>
              <a:rPr lang="es-CL" sz="2400" b="1" dirty="0">
                <a:latin typeface="Calibri" charset="0"/>
              </a:rPr>
              <a:t>lista y resumen </a:t>
            </a:r>
            <a:r>
              <a:rPr lang="es-CL" sz="2400" dirty="0">
                <a:latin typeface="Calibri" charset="0"/>
              </a:rPr>
              <a:t>de los textos. </a:t>
            </a:r>
          </a:p>
          <a:p>
            <a:pPr eaLnBrk="1" hangingPunct="1"/>
            <a:r>
              <a:rPr lang="es-CL" sz="2400" dirty="0">
                <a:latin typeface="Calibri" charset="0"/>
              </a:rPr>
              <a:t>Discutir y citar estudios que plantean </a:t>
            </a:r>
            <a:r>
              <a:rPr lang="es-CL" sz="2400" b="1" dirty="0">
                <a:solidFill>
                  <a:srgbClr val="7F7F7F"/>
                </a:solidFill>
                <a:latin typeface="Calibri" charset="0"/>
              </a:rPr>
              <a:t>puntos de vista contrarios a los propios</a:t>
            </a:r>
          </a:p>
          <a:p>
            <a:pPr eaLnBrk="1" hangingPunct="1"/>
            <a:r>
              <a:rPr lang="es-CL" sz="2400" b="1" dirty="0">
                <a:latin typeface="Calibri" charset="0"/>
              </a:rPr>
              <a:t>Introducción y conclusiones generales</a:t>
            </a:r>
            <a:endParaRPr lang="es-CL" sz="2400" dirty="0">
              <a:latin typeface="Calibri" charset="0"/>
            </a:endParaRPr>
          </a:p>
        </p:txBody>
      </p:sp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867833" y="796925"/>
            <a:ext cx="60007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600" dirty="0">
                <a:latin typeface="Britannic Bold" charset="0"/>
                <a:cs typeface="Aharoni" charset="0"/>
              </a:rPr>
              <a:t>6. Sintetizar lo encontrado</a:t>
            </a:r>
          </a:p>
        </p:txBody>
      </p:sp>
    </p:spTree>
    <p:extLst>
      <p:ext uri="{BB962C8B-B14F-4D97-AF65-F5344CB8AC3E}">
        <p14:creationId xmlns:p14="http://schemas.microsoft.com/office/powerpoint/2010/main" val="288316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704" y="2249488"/>
            <a:ext cx="7981284" cy="4073525"/>
          </a:xfrm>
        </p:spPr>
        <p:txBody>
          <a:bodyPr>
            <a:noAutofit/>
          </a:bodyPr>
          <a:lstStyle/>
          <a:p>
            <a:pPr eaLnBrk="1" hangingPunct="1"/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Introducción / cuerpo / conclusión</a:t>
            </a:r>
          </a:p>
          <a:p>
            <a:pPr eaLnBrk="1" hangingPunct="1"/>
            <a:r>
              <a:rPr lang="es-CL" sz="2800" dirty="0">
                <a:latin typeface="Calibri" charset="0"/>
              </a:rPr>
              <a:t>Formas de presentar el cuerpo:</a:t>
            </a:r>
          </a:p>
          <a:p>
            <a:pPr lvl="1" eaLnBrk="1" hangingPunct="1"/>
            <a:r>
              <a:rPr lang="es-CL" sz="2400" dirty="0">
                <a:latin typeface="Calibri" charset="0"/>
              </a:rPr>
              <a:t>Cronológicamente</a:t>
            </a:r>
          </a:p>
          <a:p>
            <a:pPr lvl="1" eaLnBrk="1" hangingPunct="1"/>
            <a:r>
              <a:rPr lang="es-CL" sz="2400" dirty="0">
                <a:latin typeface="Calibri" charset="0"/>
              </a:rPr>
              <a:t>Temáticamente</a:t>
            </a:r>
          </a:p>
          <a:p>
            <a:pPr lvl="1" eaLnBrk="1" hangingPunct="1"/>
            <a:r>
              <a:rPr lang="es-CL" sz="2400" dirty="0">
                <a:latin typeface="Calibri" charset="0"/>
              </a:rPr>
              <a:t>Metodológicamente</a:t>
            </a:r>
          </a:p>
          <a:p>
            <a:pPr eaLnBrk="1" hangingPunct="1"/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Citar</a:t>
            </a:r>
            <a:r>
              <a:rPr lang="es-CL" sz="2800" dirty="0">
                <a:latin typeface="Calibri" charset="0"/>
              </a:rPr>
              <a:t>, con moderación</a:t>
            </a:r>
          </a:p>
          <a:p>
            <a:pPr eaLnBrk="1" hangingPunct="1"/>
            <a:r>
              <a:rPr lang="es-CL" sz="2800" dirty="0">
                <a:latin typeface="Calibri" charset="0"/>
              </a:rPr>
              <a:t>Usar la </a:t>
            </a:r>
            <a:r>
              <a:rPr lang="es-CL" sz="2800" dirty="0">
                <a:solidFill>
                  <a:srgbClr val="7F7F7F"/>
                </a:solidFill>
                <a:latin typeface="Calibri" charset="0"/>
              </a:rPr>
              <a:t>propia voz</a:t>
            </a:r>
          </a:p>
          <a:p>
            <a:pPr eaLnBrk="1" hangingPunct="1"/>
            <a:r>
              <a:rPr lang="es-CL" sz="2800" dirty="0">
                <a:latin typeface="Calibri" charset="0"/>
              </a:rPr>
              <a:t>Presentar de la manera más </a:t>
            </a:r>
            <a:r>
              <a:rPr lang="es-CL" sz="2800" b="1" dirty="0">
                <a:solidFill>
                  <a:srgbClr val="7F7F7F"/>
                </a:solidFill>
                <a:latin typeface="Calibri" charset="0"/>
              </a:rPr>
              <a:t>concisa</a:t>
            </a:r>
            <a:r>
              <a:rPr lang="es-CL" sz="2800" dirty="0">
                <a:latin typeface="Calibri" charset="0"/>
              </a:rPr>
              <a:t> posible</a:t>
            </a:r>
          </a:p>
        </p:txBody>
      </p:sp>
      <p:sp>
        <p:nvSpPr>
          <p:cNvPr id="35843" name="1 Título"/>
          <p:cNvSpPr>
            <a:spLocks noGrp="1"/>
          </p:cNvSpPr>
          <p:nvPr>
            <p:ph type="title"/>
          </p:nvPr>
        </p:nvSpPr>
        <p:spPr>
          <a:xfrm>
            <a:off x="1425046" y="592668"/>
            <a:ext cx="60007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600" dirty="0">
                <a:latin typeface="Britannic Bold" charset="0"/>
                <a:cs typeface="Aharoni" charset="0"/>
              </a:rPr>
              <a:t>6. Síntesis de lo encontrado</a:t>
            </a:r>
          </a:p>
        </p:txBody>
      </p:sp>
    </p:spTree>
    <p:extLst>
      <p:ext uri="{BB962C8B-B14F-4D97-AF65-F5344CB8AC3E}">
        <p14:creationId xmlns:p14="http://schemas.microsoft.com/office/powerpoint/2010/main" val="89602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17A3E8-C0E3-4E5A-868E-7F4AA048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7" y="2103080"/>
            <a:ext cx="7382905" cy="4182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DDB269-D94C-475C-9CCC-6A6F685CA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11" y="0"/>
            <a:ext cx="4448407" cy="17691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429005-ADA7-49BD-8754-A6DCD9C02C43}"/>
              </a:ext>
            </a:extLst>
          </p:cNvPr>
          <p:cNvSpPr txBox="1"/>
          <p:nvPr/>
        </p:nvSpPr>
        <p:spPr>
          <a:xfrm>
            <a:off x="391885" y="572861"/>
            <a:ext cx="1371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Calibri" charset="0"/>
              </a:rPr>
              <a:t>EJEMPLO: </a:t>
            </a:r>
          </a:p>
          <a:p>
            <a:r>
              <a:rPr lang="es-CL" sz="1800" dirty="0">
                <a:solidFill>
                  <a:srgbClr val="FF0000"/>
                </a:solidFill>
                <a:latin typeface="Calibri" charset="0"/>
              </a:rPr>
              <a:t>Formas de presentar el cuerpo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6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7879" y="688975"/>
            <a:ext cx="5722937" cy="1089025"/>
          </a:xfrm>
        </p:spPr>
        <p:txBody>
          <a:bodyPr>
            <a:normAutofit/>
          </a:bodyPr>
          <a:lstStyle/>
          <a:p>
            <a:pPr algn="ctr"/>
            <a:r>
              <a:rPr lang="es-CL" sz="2800" cap="none" dirty="0">
                <a:solidFill>
                  <a:srgbClr val="13ABCF"/>
                </a:solidFill>
                <a:latin typeface="Britannic Bold" charset="0"/>
                <a:cs typeface="Aharoni" charset="0"/>
              </a:rPr>
              <a:t>¿Qué es lo importante en una REVISIÓN BIBLIOGRÁFICA?</a:t>
            </a:r>
            <a:endParaRPr lang="es-CL" sz="2800" cap="none" dirty="0">
              <a:solidFill>
                <a:srgbClr val="13ABCF"/>
              </a:solidFill>
              <a:latin typeface="Britannic Bold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657879" y="1853142"/>
            <a:ext cx="6000750" cy="3480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Identificar Las Fuentes</a:t>
            </a:r>
          </a:p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Planificar el trabajo</a:t>
            </a:r>
          </a:p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Entrevistar a experto/as</a:t>
            </a:r>
          </a:p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Trabajar un concepto rector</a:t>
            </a:r>
          </a:p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Evaluar la busqueda</a:t>
            </a:r>
          </a:p>
          <a:p>
            <a:pPr marL="742950" indent="-742950">
              <a:buAutoNum type="arabicPeriod"/>
            </a:pPr>
            <a:r>
              <a:rPr lang="es-CL" sz="3600" dirty="0">
                <a:latin typeface="Britannic Bold" charset="0"/>
                <a:cs typeface="Aharoni" charset="0"/>
              </a:rPr>
              <a:t>Sintetizar lo encontrado</a:t>
            </a:r>
          </a:p>
          <a:p>
            <a:pPr marL="742950" indent="-742950">
              <a:buAutoNum type="arabicPeriod"/>
            </a:pPr>
            <a:endParaRPr lang="es-CL" sz="3600" dirty="0">
              <a:latin typeface="Britannic Bold" charset="0"/>
              <a:cs typeface="Aharoni" charset="0"/>
            </a:endParaRPr>
          </a:p>
          <a:p>
            <a:pPr marL="742950" indent="-742950">
              <a:buAutoNum type="arabicPeriod"/>
            </a:pPr>
            <a:endParaRPr lang="es-CL" sz="3600" dirty="0">
              <a:latin typeface="Britannic Bold" charset="0"/>
              <a:cs typeface="Aharon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9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9-08-09 a las 13.0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273050"/>
            <a:ext cx="7620000" cy="6311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50669E-A21F-4D9D-BE55-9314F7C86817}"/>
              </a:ext>
            </a:extLst>
          </p:cNvPr>
          <p:cNvSpPr txBox="1"/>
          <p:nvPr/>
        </p:nvSpPr>
        <p:spPr>
          <a:xfrm>
            <a:off x="391885" y="572861"/>
            <a:ext cx="1371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Calibri" charset="0"/>
              </a:rPr>
              <a:t>EJEMPLO: </a:t>
            </a:r>
          </a:p>
          <a:p>
            <a:r>
              <a:rPr lang="es-CL" sz="1800" dirty="0">
                <a:solidFill>
                  <a:srgbClr val="FF0000"/>
                </a:solidFill>
                <a:latin typeface="Calibri" charset="0"/>
              </a:rPr>
              <a:t>Formas de presentar el cuerpo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CB0D-1A11-4DCE-8152-214B56D0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BIBLIOGRAFIA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FFB369-9EA7-427E-B2F6-85FCF9E7C271}"/>
              </a:ext>
            </a:extLst>
          </p:cNvPr>
          <p:cNvSpPr txBox="1"/>
          <p:nvPr/>
        </p:nvSpPr>
        <p:spPr>
          <a:xfrm>
            <a:off x="809624" y="4172635"/>
            <a:ext cx="7877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>
                <a:hlinkClick r:id="rId2"/>
              </a:rPr>
              <a:t>Sautu</a:t>
            </a:r>
            <a:r>
              <a:rPr lang="es-CL" dirty="0">
                <a:hlinkClick r:id="rId2"/>
              </a:rPr>
              <a:t>. https://drive.google.com/file/d/1DwfhR0S6xItcbmF2oUG9NLRwcGIR_1dP/view?usp=sharing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689CB3-CD78-4110-B18E-B44B788FDF78}"/>
              </a:ext>
            </a:extLst>
          </p:cNvPr>
          <p:cNvSpPr txBox="1"/>
          <p:nvPr/>
        </p:nvSpPr>
        <p:spPr>
          <a:xfrm>
            <a:off x="809624" y="1800821"/>
            <a:ext cx="5619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Becker. </a:t>
            </a:r>
            <a:r>
              <a:rPr lang="es-CL" dirty="0">
                <a:hlinkClick r:id="rId3"/>
              </a:rPr>
              <a:t>https://drive.google.com/file/d/1lkjFuLsCCYSS6hoH6PvRxwDrOn7xQJoC/view?usp=sharing</a:t>
            </a:r>
            <a:endParaRPr lang="es-CL" dirty="0"/>
          </a:p>
          <a:p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C40528-1548-4140-BD99-E027D95CA35E}"/>
              </a:ext>
            </a:extLst>
          </p:cNvPr>
          <p:cNvSpPr txBox="1"/>
          <p:nvPr/>
        </p:nvSpPr>
        <p:spPr>
          <a:xfrm>
            <a:off x="809625" y="3105835"/>
            <a:ext cx="765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Benard</a:t>
            </a:r>
            <a:r>
              <a:rPr lang="es-CL" dirty="0"/>
              <a:t>. </a:t>
            </a:r>
            <a:r>
              <a:rPr lang="es-CL" dirty="0">
                <a:hlinkClick r:id="rId4"/>
              </a:rPr>
              <a:t>https://drive.google.com/file/d/1jntyQX6MYZcha4es4nm8shxlYMLLg0K1/view?usp=sharing</a:t>
            </a:r>
            <a:endParaRPr lang="es-CL" dirty="0"/>
          </a:p>
          <a:p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F78A35-6D67-41BB-AAEF-9111D78EDA97}"/>
              </a:ext>
            </a:extLst>
          </p:cNvPr>
          <p:cNvSpPr txBox="1"/>
          <p:nvPr/>
        </p:nvSpPr>
        <p:spPr>
          <a:xfrm>
            <a:off x="809625" y="5465296"/>
            <a:ext cx="8039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https://aprendizaje.uchile.cl/recursos-para-leer-escribir-y-hablar-en-la-universidad/escribir-la-tesis/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908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130547-8BDF-4618-AF05-E2B02913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2" y="0"/>
            <a:ext cx="5447071" cy="34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9C7BA0-20E5-452B-B5D8-E59DD630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2" y="3429000"/>
            <a:ext cx="5447071" cy="34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3DFEA3-B7F2-4776-A4BC-737126B0CBEC}"/>
              </a:ext>
            </a:extLst>
          </p:cNvPr>
          <p:cNvSpPr txBox="1"/>
          <p:nvPr/>
        </p:nvSpPr>
        <p:spPr>
          <a:xfrm rot="16200000">
            <a:off x="-1617406" y="14817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baseline="0" dirty="0">
                <a:latin typeface="MinionPro-Regular"/>
              </a:rPr>
              <a:t>Normas APA. Síntesis.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4713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2E622E-30AD-405D-9313-505DBA9D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8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7F5373-7440-49BD-92AB-FAE9D3D3C065}"/>
              </a:ext>
            </a:extLst>
          </p:cNvPr>
          <p:cNvSpPr txBox="1"/>
          <p:nvPr/>
        </p:nvSpPr>
        <p:spPr>
          <a:xfrm rot="16200000">
            <a:off x="-1627239" y="19011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baseline="0" dirty="0">
                <a:latin typeface="MinionPro-Regular"/>
              </a:rPr>
              <a:t>Herramientas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8880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613B-0E19-C049-AA74-07723D700613}" type="slidenum">
              <a:rPr lang="es-ES" smtClean="0"/>
              <a:t>3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42311" y="1082537"/>
            <a:ext cx="7292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Mapear</a:t>
            </a:r>
          </a:p>
          <a:p>
            <a:pPr algn="ctr"/>
            <a:endParaRPr lang="es-ES" sz="4000" b="1" dirty="0"/>
          </a:p>
          <a:p>
            <a:pPr algn="just"/>
            <a:r>
              <a:rPr lang="es-ES" sz="4000" dirty="0"/>
              <a:t>Situarse mental y afectivamente en el terreno o escenario en el cual va a desarrollarse la </a:t>
            </a:r>
            <a:r>
              <a:rPr lang="es-ES" sz="4000" dirty="0" err="1"/>
              <a:t>investigación</a:t>
            </a:r>
            <a:r>
              <a:rPr lang="es-ES" sz="4000" dirty="0"/>
              <a:t> describiendo un mundo de vida.</a:t>
            </a:r>
          </a:p>
        </p:txBody>
      </p:sp>
    </p:spTree>
    <p:extLst>
      <p:ext uri="{BB962C8B-B14F-4D97-AF65-F5344CB8AC3E}">
        <p14:creationId xmlns:p14="http://schemas.microsoft.com/office/powerpoint/2010/main" val="171212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613B-0E19-C049-AA74-07723D700613}" type="slidenum">
              <a:rPr lang="es-ES" smtClean="0"/>
              <a:t>4</a:t>
            </a:fld>
            <a:endParaRPr lang="es-ES"/>
          </a:p>
        </p:txBody>
      </p:sp>
      <p:pic>
        <p:nvPicPr>
          <p:cNvPr id="7" name="Imagen 6" descr="Captura de pantalla 2019-08-08 a las 11.4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046"/>
            <a:ext cx="8070427" cy="6073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427" y="-100805"/>
            <a:ext cx="1136180" cy="14706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78934" y="1433518"/>
            <a:ext cx="87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Pg. 537</a:t>
            </a:r>
          </a:p>
        </p:txBody>
      </p:sp>
    </p:spTree>
    <p:extLst>
      <p:ext uri="{BB962C8B-B14F-4D97-AF65-F5344CB8AC3E}">
        <p14:creationId xmlns:p14="http://schemas.microsoft.com/office/powerpoint/2010/main" val="351374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457200" y="2535594"/>
            <a:ext cx="8229600" cy="450850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>
                <a:latin typeface="Calibri" charset="0"/>
              </a:rPr>
            </a:br>
            <a:br>
              <a:rPr lang="es-ES" dirty="0">
                <a:latin typeface="Calibri" charset="0"/>
              </a:rPr>
            </a:br>
            <a:r>
              <a:rPr lang="es-ES" dirty="0">
                <a:latin typeface="Calibri" charset="0"/>
              </a:rPr>
              <a:t>Necesitamos:</a:t>
            </a:r>
            <a:br>
              <a:rPr lang="es-ES" dirty="0">
                <a:latin typeface="Calibri" charset="0"/>
              </a:rPr>
            </a:br>
            <a:br>
              <a:rPr lang="es-ES" dirty="0">
                <a:latin typeface="Calibri" charset="0"/>
              </a:rPr>
            </a:br>
            <a:r>
              <a:rPr lang="es-ES" dirty="0">
                <a:latin typeface="Calibri" charset="0"/>
              </a:rPr>
              <a:t>Indagar, curiosear, identificar, sistematizar fuentes.</a:t>
            </a:r>
            <a:br>
              <a:rPr lang="es-ES" dirty="0">
                <a:latin typeface="Calibri" charset="0"/>
              </a:rPr>
            </a:br>
            <a:endParaRPr lang="es-ES" dirty="0">
              <a:latin typeface="Calibri" charset="0"/>
            </a:endParaRPr>
          </a:p>
        </p:txBody>
      </p:sp>
      <p:sp>
        <p:nvSpPr>
          <p:cNvPr id="3686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C80632-407B-8E4D-9821-4C22247C0D44}" type="slidenum">
              <a:rPr lang="es-ES" sz="9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s-ES" sz="9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862"/>
          </a:xfrm>
        </p:spPr>
        <p:txBody>
          <a:bodyPr>
            <a:normAutofit fontScale="90000"/>
          </a:bodyPr>
          <a:lstStyle/>
          <a:p>
            <a:b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s-ES" sz="2700" b="1" dirty="0">
                <a:solidFill>
                  <a:srgbClr val="000000"/>
                </a:solidFill>
                <a:latin typeface="Candara" pitchFamily="34" charset="0"/>
              </a:rPr>
              <a:t>Implica hacer un “Estado del Arte” en </a:t>
            </a:r>
            <a:r>
              <a:rPr lang="es-ES" sz="27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Colecciones de 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>
                <a:solidFill>
                  <a:srgbClr val="3366FF"/>
                </a:solidFill>
                <a:hlinkClick r:id="rId2"/>
              </a:rPr>
              <a:t>Redalyc</a:t>
            </a:r>
            <a:endParaRPr lang="es-ES" b="1" dirty="0">
              <a:solidFill>
                <a:srgbClr val="3366FF"/>
              </a:solidFill>
            </a:endParaRPr>
          </a:p>
          <a:p>
            <a:r>
              <a:rPr lang="es-ES" dirty="0" err="1"/>
              <a:t>Latindex</a:t>
            </a:r>
            <a:endParaRPr lang="es-ES" dirty="0"/>
          </a:p>
          <a:p>
            <a:r>
              <a:rPr lang="es-ES" dirty="0" err="1"/>
              <a:t>Dialnet</a:t>
            </a:r>
            <a:endParaRPr lang="es-ES" dirty="0"/>
          </a:p>
          <a:p>
            <a:r>
              <a:rPr lang="es-ES" dirty="0" err="1"/>
              <a:t>Newjour</a:t>
            </a:r>
            <a:endParaRPr lang="es-ES" dirty="0"/>
          </a:p>
          <a:p>
            <a:r>
              <a:rPr lang="es-ES" dirty="0" err="1"/>
              <a:t>Oaister</a:t>
            </a:r>
            <a:endParaRPr lang="es-ES" dirty="0"/>
          </a:p>
          <a:p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commons</a:t>
            </a:r>
            <a:endParaRPr lang="es-ES" dirty="0"/>
          </a:p>
          <a:p>
            <a:r>
              <a:rPr lang="es-ES" dirty="0" err="1"/>
              <a:t>Scielo</a:t>
            </a:r>
            <a:endParaRPr lang="es-ES" dirty="0"/>
          </a:p>
          <a:p>
            <a:r>
              <a:rPr lang="es-ES" dirty="0" err="1"/>
              <a:t>Journalseek</a:t>
            </a:r>
            <a:endParaRPr lang="es-ES" dirty="0"/>
          </a:p>
          <a:p>
            <a:r>
              <a:rPr lang="es-ES" dirty="0" err="1"/>
              <a:t>Ulrich</a:t>
            </a:r>
            <a:r>
              <a:rPr lang="es-ES" dirty="0"/>
              <a:t> </a:t>
            </a:r>
            <a:r>
              <a:rPr lang="es-ES" dirty="0" err="1"/>
              <a:t>periodicals</a:t>
            </a:r>
            <a:r>
              <a:rPr lang="es-ES" dirty="0"/>
              <a:t> </a:t>
            </a:r>
            <a:r>
              <a:rPr lang="es-ES" dirty="0" err="1"/>
              <a:t>directory</a:t>
            </a:r>
            <a:endParaRPr lang="es-ES" dirty="0"/>
          </a:p>
          <a:p>
            <a:r>
              <a:rPr lang="es-ES" dirty="0"/>
              <a:t>Gold </a:t>
            </a:r>
            <a:r>
              <a:rPr lang="es-ES" dirty="0" err="1"/>
              <a:t>rush</a:t>
            </a:r>
            <a:r>
              <a:rPr lang="es-ES" dirty="0"/>
              <a:t> </a:t>
            </a:r>
          </a:p>
          <a:p>
            <a:r>
              <a:rPr lang="es-ES" dirty="0" err="1"/>
              <a:t>Raco</a:t>
            </a:r>
            <a:endParaRPr lang="es-ES" dirty="0"/>
          </a:p>
          <a:p>
            <a:endParaRPr lang="es-ES" dirty="0"/>
          </a:p>
          <a:p>
            <a:pPr marL="0" indent="0" algn="ctr">
              <a:buNone/>
            </a:pPr>
            <a:r>
              <a:rPr lang="es-ES" sz="4500" dirty="0"/>
              <a:t>Como síntesis de este proceso podemos construir fichas, es decir, un matriz que reúna lo leído.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Captura de pantalla 2018-03-10 a las 13.1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1560284"/>
            <a:ext cx="5442858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0-03-30 a las 13.4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817"/>
            <a:ext cx="4835527" cy="5726545"/>
          </a:xfrm>
          <a:prstGeom prst="rect">
            <a:avLst/>
          </a:prstGeom>
        </p:spPr>
      </p:pic>
      <p:pic>
        <p:nvPicPr>
          <p:cNvPr id="5" name="Imagen 4" descr="Captura de pantalla 2020-03-30 a las 13.4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0" y="1108364"/>
            <a:ext cx="5201729" cy="55083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13551" y="369651"/>
            <a:ext cx="3804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3366FF"/>
                </a:solidFill>
              </a:rPr>
              <a:t>Temática: SEXUALIDAD Y GÉNERO</a:t>
            </a:r>
            <a:endParaRPr lang="es-E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54953" y="283257"/>
            <a:ext cx="621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Ejemplo: Me interesa investigar Estigma en salud mental</a:t>
            </a:r>
          </a:p>
        </p:txBody>
      </p:sp>
      <p:pic>
        <p:nvPicPr>
          <p:cNvPr id="7" name="Imagen 6" descr="Captura de pantalla 2018-05-15 a las 15.5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8672">
            <a:off x="-232523" y="1601821"/>
            <a:ext cx="4909640" cy="2110633"/>
          </a:xfrm>
          <a:prstGeom prst="rect">
            <a:avLst/>
          </a:prstGeom>
        </p:spPr>
      </p:pic>
      <p:pic>
        <p:nvPicPr>
          <p:cNvPr id="8" name="Imagen 7" descr="Captura de pantalla 2018-05-15 a las 15.53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700">
            <a:off x="3143400" y="2769393"/>
            <a:ext cx="5788552" cy="2773681"/>
          </a:xfrm>
          <a:prstGeom prst="rect">
            <a:avLst/>
          </a:prstGeom>
        </p:spPr>
      </p:pic>
      <p:pic>
        <p:nvPicPr>
          <p:cNvPr id="9" name="Imagen 8" descr="Captura de pantalla 2018-05-15 a las 15.5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26" y="4156233"/>
            <a:ext cx="2897865" cy="2349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07703" y="683367"/>
            <a:ext cx="4044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3366FF"/>
                </a:solidFill>
              </a:rPr>
              <a:t>Reúno un conjunto de </a:t>
            </a:r>
          </a:p>
          <a:p>
            <a:r>
              <a:rPr lang="es-ES" sz="2400" b="1" dirty="0">
                <a:solidFill>
                  <a:srgbClr val="3366FF"/>
                </a:solidFill>
              </a:rPr>
              <a:t>bibliografía y</a:t>
            </a:r>
          </a:p>
          <a:p>
            <a:r>
              <a:rPr lang="es-ES" sz="2400" b="1" dirty="0">
                <a:solidFill>
                  <a:srgbClr val="3366FF"/>
                </a:solidFill>
              </a:rPr>
              <a:t>la sistematizo. </a:t>
            </a:r>
          </a:p>
          <a:p>
            <a:r>
              <a:rPr lang="es-ES" sz="2400" b="1" dirty="0">
                <a:solidFill>
                  <a:srgbClr val="3366FF"/>
                </a:solidFill>
              </a:rPr>
              <a:t>Como en el ejemplo siguiente.</a:t>
            </a:r>
          </a:p>
        </p:txBody>
      </p:sp>
    </p:spTree>
    <p:extLst>
      <p:ext uri="{BB962C8B-B14F-4D97-AF65-F5344CB8AC3E}">
        <p14:creationId xmlns:p14="http://schemas.microsoft.com/office/powerpoint/2010/main" val="192227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5-15 a las 15.5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873"/>
            <a:ext cx="9144000" cy="4584127"/>
          </a:xfrm>
          <a:prstGeom prst="rect">
            <a:avLst/>
          </a:prstGeom>
        </p:spPr>
      </p:pic>
      <p:pic>
        <p:nvPicPr>
          <p:cNvPr id="5" name="Imagen 4" descr="Captura de pantalla 2018-05-15 a las 15.5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31" y="1018315"/>
            <a:ext cx="2450969" cy="1255558"/>
          </a:xfrm>
          <a:prstGeom prst="rect">
            <a:avLst/>
          </a:prstGeom>
        </p:spPr>
      </p:pic>
      <p:pic>
        <p:nvPicPr>
          <p:cNvPr id="7" name="Imagen 6" descr="Captura de pantalla 2018-05-15 a las 12.0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9050"/>
            <a:ext cx="5165162" cy="24172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E13990-03D6-F092-531B-E60620983F71}"/>
              </a:ext>
            </a:extLst>
          </p:cNvPr>
          <p:cNvSpPr txBox="1"/>
          <p:nvPr/>
        </p:nvSpPr>
        <p:spPr>
          <a:xfrm>
            <a:off x="12699" y="110948"/>
            <a:ext cx="1371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Calibri" charset="0"/>
              </a:rPr>
              <a:t>EJEMPLO: </a:t>
            </a:r>
          </a:p>
          <a:p>
            <a:r>
              <a:rPr lang="es-CL" sz="1800" dirty="0">
                <a:solidFill>
                  <a:srgbClr val="FF0000"/>
                </a:solidFill>
                <a:latin typeface="Calibri" charset="0"/>
              </a:rPr>
              <a:t>Ficha de Estudio/</a:t>
            </a:r>
          </a:p>
          <a:p>
            <a:r>
              <a:rPr lang="es-CL" sz="1800" dirty="0">
                <a:solidFill>
                  <a:srgbClr val="FF0000"/>
                </a:solidFill>
                <a:latin typeface="Calibri" charset="0"/>
              </a:rPr>
              <a:t>Método/</a:t>
            </a:r>
          </a:p>
          <a:p>
            <a:r>
              <a:rPr lang="es-CL" sz="1800" dirty="0">
                <a:solidFill>
                  <a:srgbClr val="FF0000"/>
                </a:solidFill>
                <a:latin typeface="Calibri" charset="0"/>
              </a:rPr>
              <a:t>Resultado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7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728</Words>
  <Application>Microsoft Office PowerPoint</Application>
  <PresentationFormat>Presentación en pantalla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Britannic Bold</vt:lpstr>
      <vt:lpstr>Calibri</vt:lpstr>
      <vt:lpstr>Candara</vt:lpstr>
      <vt:lpstr>MinionPro-Regular</vt:lpstr>
      <vt:lpstr>Tema de Office</vt:lpstr>
      <vt:lpstr>Presentación de PowerPoint</vt:lpstr>
      <vt:lpstr>¿Qué es lo importante en una REVISIÓN BIBLIOGRÁFICA?</vt:lpstr>
      <vt:lpstr>Presentación de PowerPoint</vt:lpstr>
      <vt:lpstr>Presentación de PowerPoint</vt:lpstr>
      <vt:lpstr>  Necesitamos:  Indagar, curiosear, identificar, sistematizar fuentes. </vt:lpstr>
      <vt:lpstr> Implica hacer un “Estado del Arte” en Colecciones de revistas</vt:lpstr>
      <vt:lpstr>Presentación de PowerPoint</vt:lpstr>
      <vt:lpstr>Presentación de PowerPoint</vt:lpstr>
      <vt:lpstr>Presentación de PowerPoint</vt:lpstr>
      <vt:lpstr>1. Identificar las Fuentes</vt:lpstr>
      <vt:lpstr>2. Planificar el trabajo</vt:lpstr>
      <vt:lpstr>3. Entrevistar a experto/as</vt:lpstr>
      <vt:lpstr>Presentación de PowerPoint</vt:lpstr>
      <vt:lpstr>“Pobres, pobreza, empobrecimiento”</vt:lpstr>
      <vt:lpstr>5. Evaluar la búsqueda</vt:lpstr>
      <vt:lpstr>¿Cómo hacer una revisión bibliográfica?</vt:lpstr>
      <vt:lpstr>6. Sintetizar lo encontrado</vt:lpstr>
      <vt:lpstr>6. Síntesis de lo encontrado</vt:lpstr>
      <vt:lpstr>Presentación de PowerPoint</vt:lpstr>
      <vt:lpstr>Presentación de PowerPoint</vt:lpstr>
      <vt:lpstr>BIBLIOGRAFIA</vt:lpstr>
      <vt:lpstr>Presentación de PowerPoint</vt:lpstr>
      <vt:lpstr>Presentación de PowerPoint</vt:lpstr>
    </vt:vector>
  </TitlesOfParts>
  <Company>uchile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astorga</dc:creator>
  <cp:lastModifiedBy>Marcelo Antonio Astorga Veloso</cp:lastModifiedBy>
  <cp:revision>53</cp:revision>
  <dcterms:created xsi:type="dcterms:W3CDTF">2020-04-05T22:20:48Z</dcterms:created>
  <dcterms:modified xsi:type="dcterms:W3CDTF">2023-08-01T18:52:21Z</dcterms:modified>
</cp:coreProperties>
</file>